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94590"/>
  </p:normalViewPr>
  <p:slideViewPr>
    <p:cSldViewPr snapToGrid="0">
      <p:cViewPr varScale="1">
        <p:scale>
          <a:sx n="45" d="100"/>
          <a:sy n="45" d="100"/>
        </p:scale>
        <p:origin x="24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311560"/>
            <a:ext cx="617184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726160"/>
            <a:ext cx="617184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3115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3115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7261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7261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311560"/>
            <a:ext cx="198720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311560"/>
            <a:ext cx="198720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311560"/>
            <a:ext cx="198720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726160"/>
            <a:ext cx="198720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726160"/>
            <a:ext cx="198720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726160"/>
            <a:ext cx="198720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311560"/>
            <a:ext cx="6171840" cy="6536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311560"/>
            <a:ext cx="6171840" cy="653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311560"/>
            <a:ext cx="3011760" cy="653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311560"/>
            <a:ext cx="3011760" cy="653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96720"/>
            <a:ext cx="6171840" cy="765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3115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311560"/>
            <a:ext cx="3011760" cy="653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7261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311560"/>
            <a:ext cx="3011760" cy="6536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3115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7261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3115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311560"/>
            <a:ext cx="301176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726160"/>
            <a:ext cx="6171840" cy="3117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96720"/>
            <a:ext cx="6171840" cy="16506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"/>
              </a:rPr>
              <a:t>Fare clic per modificare lo stile del titolo</a:t>
            </a:r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311560"/>
            <a:ext cx="6171840" cy="6536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Fare clic per modificare stili del testo dello schema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9182160"/>
            <a:ext cx="1599840" cy="526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2CF8911D-83BC-46F2-ABC6-3807B4D5070A}" type="datetime">
              <a:rPr lang="it-IT" sz="1200" b="0" strike="noStrike" spc="-1">
                <a:solidFill>
                  <a:srgbClr val="8B8B8B"/>
                </a:solidFill>
                <a:latin typeface="Calibri"/>
              </a:rPr>
              <a:t>06/05/2022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9182160"/>
            <a:ext cx="2171520" cy="526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9182160"/>
            <a:ext cx="1599840" cy="526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934E6D8-2A04-4A68-8F80-33F85C9A98A3}" type="slidenum">
              <a:rPr lang="it-IT" sz="1200" b="0" strike="noStrike" spc="-1">
                <a:solidFill>
                  <a:srgbClr val="8B8B8B"/>
                </a:solidFill>
                <a:latin typeface="Calibri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9469440"/>
            <a:ext cx="6857640" cy="42516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100" b="1" strike="noStrike" spc="-1" dirty="0">
                <a:solidFill>
                  <a:srgbClr val="C00000"/>
                </a:solidFill>
                <a:latin typeface="Book Antiqua"/>
                <a:ea typeface="Calibri"/>
              </a:rPr>
              <a:t>Dipartimento di Biotecnologie e Bioscienze –  Università degli Studi Milano-Bicocca</a:t>
            </a:r>
            <a:endParaRPr lang="it-IT" sz="11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100" b="1" strike="noStrike" spc="-1" dirty="0">
                <a:solidFill>
                  <a:srgbClr val="C00000"/>
                </a:solidFill>
                <a:latin typeface="Book Antiqua"/>
                <a:ea typeface="Calibri"/>
              </a:rPr>
              <a:t>Piazza della Scienza, 2 – 20126 Milano - http://www.btbs.unimib.it/</a:t>
            </a:r>
            <a:endParaRPr lang="it-IT" sz="1100" b="0" strike="noStrike" spc="-1" dirty="0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-14401" y="0"/>
            <a:ext cx="6857640" cy="9905760"/>
          </a:xfrm>
          <a:prstGeom prst="rect">
            <a:avLst/>
          </a:prstGeom>
          <a:noFill/>
          <a:ln>
            <a:solidFill>
              <a:srgbClr val="C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3" name="Immagine 18"/>
          <p:cNvPicPr/>
          <p:nvPr/>
        </p:nvPicPr>
        <p:blipFill>
          <a:blip r:embed="rId2"/>
          <a:stretch/>
        </p:blipFill>
        <p:spPr>
          <a:xfrm>
            <a:off x="5368949" y="149421"/>
            <a:ext cx="1413720" cy="863640"/>
          </a:xfrm>
          <a:prstGeom prst="rect">
            <a:avLst/>
          </a:prstGeom>
          <a:ln w="9360">
            <a:noFill/>
          </a:ln>
        </p:spPr>
      </p:pic>
      <p:sp>
        <p:nvSpPr>
          <p:cNvPr id="44" name="CustomShape 3"/>
          <p:cNvSpPr/>
          <p:nvPr/>
        </p:nvSpPr>
        <p:spPr>
          <a:xfrm>
            <a:off x="89640" y="878619"/>
            <a:ext cx="6768360" cy="153678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it-IT" b="1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PhD</a:t>
            </a:r>
            <a:r>
              <a:rPr lang="it-IT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it-IT" b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course</a:t>
            </a:r>
            <a:r>
              <a:rPr lang="it-IT" b="1" dirty="0">
                <a:solidFill>
                  <a:srgbClr val="C00000"/>
                </a:solidFill>
                <a:latin typeface="Book Antiqua" panose="02040602050305030304" pitchFamily="18" charset="0"/>
              </a:rPr>
              <a:t> in</a:t>
            </a:r>
          </a:p>
          <a:p>
            <a:pPr algn="ctr">
              <a:lnSpc>
                <a:spcPct val="115000"/>
              </a:lnSpc>
            </a:pPr>
            <a:r>
              <a:rPr lang="it-IT" sz="1600" b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Converging</a:t>
            </a:r>
            <a:r>
              <a:rPr lang="it-IT" sz="1600" b="1" dirty="0">
                <a:solidFill>
                  <a:srgbClr val="C00000"/>
                </a:solidFill>
                <a:latin typeface="Book Antiqua" panose="02040602050305030304" pitchFamily="18" charset="0"/>
              </a:rPr>
              <a:t> Technologies for </a:t>
            </a:r>
            <a:r>
              <a:rPr lang="it-IT" sz="1600" b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Biomolecular</a:t>
            </a:r>
            <a:r>
              <a:rPr lang="it-IT" sz="1600" b="1" dirty="0">
                <a:solidFill>
                  <a:srgbClr val="C00000"/>
                </a:solidFill>
                <a:latin typeface="Book Antiqua" panose="02040602050305030304" pitchFamily="18" charset="0"/>
              </a:rPr>
              <a:t> Systems (</a:t>
            </a:r>
            <a:r>
              <a:rPr lang="it-IT" sz="1600" b="1" dirty="0" err="1">
                <a:solidFill>
                  <a:srgbClr val="C00000"/>
                </a:solidFill>
                <a:latin typeface="Book Antiqua" panose="02040602050305030304" pitchFamily="18" charset="0"/>
              </a:rPr>
              <a:t>TeCSBi</a:t>
            </a:r>
            <a:r>
              <a:rPr lang="it-IT" sz="16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) XXXIV </a:t>
            </a:r>
            <a:r>
              <a:rPr lang="it-IT" sz="1600" b="1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cycle</a:t>
            </a:r>
            <a:r>
              <a:rPr lang="it-IT" sz="16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– </a:t>
            </a:r>
            <a:r>
              <a:rPr lang="it-IT" sz="1600" b="1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Thesis</a:t>
            </a:r>
            <a:r>
              <a:rPr lang="it-IT" sz="16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  <a:latin typeface="Book Antiqua" panose="02040602050305030304" pitchFamily="18" charset="0"/>
              </a:rPr>
              <a:t>Defenses</a:t>
            </a:r>
            <a:endParaRPr lang="it-IT" sz="16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it-IT" b="1" dirty="0">
                <a:latin typeface="Book Antiqua" panose="02040602050305030304" pitchFamily="18" charset="0"/>
              </a:rPr>
              <a:t>Room U6-4 (</a:t>
            </a:r>
            <a:r>
              <a:rPr lang="it-IT" b="1" dirty="0" smtClean="0">
                <a:latin typeface="Book Antiqua" panose="02040602050305030304" pitchFamily="18" charset="0"/>
              </a:rPr>
              <a:t>Martini), </a:t>
            </a:r>
            <a:r>
              <a:rPr lang="it-IT" b="1" dirty="0" err="1" smtClean="0">
                <a:latin typeface="Book Antiqua" panose="02040602050305030304" pitchFamily="18" charset="0"/>
              </a:rPr>
              <a:t>May</a:t>
            </a:r>
            <a:r>
              <a:rPr lang="it-IT" b="1" dirty="0" smtClean="0">
                <a:latin typeface="Book Antiqua" panose="02040602050305030304" pitchFamily="18" charset="0"/>
              </a:rPr>
              <a:t> 11, </a:t>
            </a:r>
            <a:r>
              <a:rPr lang="it-IT" b="1" dirty="0">
                <a:latin typeface="Book Antiqua" panose="02040602050305030304" pitchFamily="18" charset="0"/>
              </a:rPr>
              <a:t>2022 </a:t>
            </a:r>
            <a:endParaRPr lang="it-IT" b="1" dirty="0" smtClean="0">
              <a:latin typeface="Book Antiqua" panose="02040602050305030304" pitchFamily="18" charset="0"/>
            </a:endParaRPr>
          </a:p>
          <a:p>
            <a:pPr algn="ctr">
              <a:lnSpc>
                <a:spcPct val="115000"/>
              </a:lnSpc>
            </a:pPr>
            <a:endParaRPr lang="it-IT" sz="20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algn="ctr">
              <a:lnSpc>
                <a:spcPct val="115000"/>
              </a:lnSpc>
            </a:pPr>
            <a:endParaRPr lang="it-IT" sz="2000" b="0" strike="noStrike" spc="-1" dirty="0">
              <a:latin typeface="Arial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47712" y="2982605"/>
            <a:ext cx="6762216" cy="623932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400" b="1" spc="-1" dirty="0" smtClean="0">
                <a:solidFill>
                  <a:srgbClr val="C00000"/>
                </a:solidFill>
                <a:latin typeface="Book Antiqua" panose="02040602050305030304" pitchFamily="18" charset="0"/>
                <a:ea typeface="Calibri"/>
              </a:rPr>
              <a:t>10:30</a:t>
            </a:r>
            <a:r>
              <a:rPr lang="it-IT" sz="1400" b="1" strike="noStrike" spc="-1" dirty="0" smtClean="0">
                <a:solidFill>
                  <a:srgbClr val="C00000"/>
                </a:solidFill>
                <a:latin typeface="Book Antiqua" panose="02040602050305030304" pitchFamily="18" charset="0"/>
                <a:ea typeface="Calibri"/>
              </a:rPr>
              <a:t>-11:30 </a:t>
            </a:r>
            <a:endParaRPr lang="it-IT" sz="1400" b="0" strike="noStrike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it-IT" sz="1400" b="1" u="sng" spc="-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Riccardo Milanesi</a:t>
            </a:r>
            <a:endParaRPr lang="it-IT" sz="1400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400" dirty="0" smtClean="0">
                <a:solidFill>
                  <a:srgbClr val="222222"/>
                </a:solidFill>
                <a:latin typeface="Book Antiqua" panose="02040602050305030304" pitchFamily="18" charset="0"/>
              </a:rPr>
              <a:t>Metabolism </a:t>
            </a:r>
            <a:r>
              <a:rPr lang="en-US" sz="1400" dirty="0">
                <a:solidFill>
                  <a:srgbClr val="222222"/>
                </a:solidFill>
                <a:latin typeface="Book Antiqua" panose="02040602050305030304" pitchFamily="18" charset="0"/>
              </a:rPr>
              <a:t>and signaling crosstalk regulate nutrients perception and mitochondrial respiration in eukaryotic model systems</a:t>
            </a:r>
            <a:endParaRPr lang="it-IT" sz="1400" b="0" strike="noStrike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endParaRPr lang="it-IT" sz="600" b="1" spc="-1" dirty="0" smtClean="0">
              <a:solidFill>
                <a:srgbClr val="C00000"/>
              </a:solidFill>
              <a:latin typeface="Book Antiqua" panose="02040602050305030304" pitchFamily="18" charset="0"/>
              <a:ea typeface="Calibri"/>
            </a:endParaRPr>
          </a:p>
          <a:p>
            <a:pPr algn="ctr">
              <a:lnSpc>
                <a:spcPct val="100000"/>
              </a:lnSpc>
            </a:pPr>
            <a:r>
              <a:rPr lang="it-IT" sz="1400" b="1" spc="-1" dirty="0" smtClean="0">
                <a:solidFill>
                  <a:srgbClr val="C00000"/>
                </a:solidFill>
                <a:latin typeface="Book Antiqua" panose="02040602050305030304" pitchFamily="18" charset="0"/>
                <a:ea typeface="Calibri"/>
              </a:rPr>
              <a:t>11:30</a:t>
            </a:r>
            <a:r>
              <a:rPr lang="it-IT" sz="1400" b="1" strike="noStrike" spc="-1" dirty="0" smtClean="0">
                <a:solidFill>
                  <a:srgbClr val="C00000"/>
                </a:solidFill>
                <a:latin typeface="Book Antiqua" panose="02040602050305030304" pitchFamily="18" charset="0"/>
                <a:ea typeface="Calibri"/>
              </a:rPr>
              <a:t>-12:30 </a:t>
            </a:r>
            <a:endParaRPr lang="it-IT" sz="600" b="0" strike="noStrike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it-IT" sz="1400" b="1" u="sng" spc="-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Valentina </a:t>
            </a:r>
            <a:r>
              <a:rPr lang="it-IT" sz="1400" b="1" u="sng" spc="-1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Artusa</a:t>
            </a:r>
            <a:endParaRPr lang="it-IT" sz="1400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400" dirty="0">
                <a:latin typeface="Book Antiqua" panose="02040602050305030304" pitchFamily="18" charset="0"/>
              </a:rPr>
              <a:t>Modulation of the Innate Immune Response by Targeting Toll-like Receptor 4 </a:t>
            </a:r>
            <a:r>
              <a:rPr lang="en-US" sz="1400" dirty="0" err="1" smtClean="0">
                <a:latin typeface="Book Antiqua" panose="02040602050305030304" pitchFamily="18" charset="0"/>
              </a:rPr>
              <a:t>Signalling</a:t>
            </a:r>
            <a:r>
              <a:rPr lang="en-US" sz="1400" dirty="0" smtClean="0">
                <a:latin typeface="Book Antiqua" panose="02040602050305030304" pitchFamily="18" charset="0"/>
              </a:rPr>
              <a:t>: Exploring </a:t>
            </a:r>
            <a:r>
              <a:rPr lang="en-US" sz="1400" dirty="0">
                <a:latin typeface="Book Antiqua" panose="02040602050305030304" pitchFamily="18" charset="0"/>
              </a:rPr>
              <a:t>the Role of Natural Products</a:t>
            </a:r>
            <a:endParaRPr lang="en-US" sz="600" dirty="0" smtClean="0">
              <a:latin typeface="Book Antiqua" panose="02040602050305030304" pitchFamily="18" charset="0"/>
            </a:endParaRPr>
          </a:p>
          <a:p>
            <a:pPr algn="ctr"/>
            <a:r>
              <a:rPr lang="it-IT" sz="1400" b="1" spc="-1" dirty="0" smtClean="0">
                <a:solidFill>
                  <a:srgbClr val="C00000"/>
                </a:solidFill>
                <a:latin typeface="Book Antiqua" panose="02040602050305030304" pitchFamily="18" charset="0"/>
                <a:ea typeface="Calibri"/>
              </a:rPr>
              <a:t>13:00</a:t>
            </a:r>
            <a:endParaRPr lang="it-IT" sz="1400" b="1" spc="-1" dirty="0">
              <a:solidFill>
                <a:srgbClr val="C00000"/>
              </a:solidFill>
              <a:latin typeface="Book Antiqua" panose="02040602050305030304" pitchFamily="18" charset="0"/>
              <a:ea typeface="Calibri"/>
            </a:endParaRPr>
          </a:p>
          <a:p>
            <a:pPr algn="ctr">
              <a:lnSpc>
                <a:spcPct val="100000"/>
              </a:lnSpc>
            </a:pPr>
            <a:r>
              <a:rPr lang="it-IT" sz="1200" b="1" u="sng" spc="-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</a:rPr>
              <a:t>PROCLAMATION</a:t>
            </a:r>
          </a:p>
          <a:p>
            <a:pPr algn="ctr">
              <a:lnSpc>
                <a:spcPct val="100000"/>
              </a:lnSpc>
            </a:pPr>
            <a:endParaRPr lang="it-IT" sz="1200" b="1" u="sng" spc="-1" dirty="0" smtClean="0">
              <a:solidFill>
                <a:srgbClr val="000000"/>
              </a:solidFill>
              <a:latin typeface="Book Antiqua" panose="02040602050305030304" pitchFamily="18" charset="0"/>
              <a:ea typeface="Calibri"/>
            </a:endParaRPr>
          </a:p>
          <a:p>
            <a:pPr algn="ctr">
              <a:lnSpc>
                <a:spcPct val="100000"/>
              </a:lnSpc>
            </a:pPr>
            <a:endParaRPr lang="en-US" sz="800" dirty="0" smtClean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it-IT" sz="1400" b="1" spc="-1" dirty="0" smtClean="0">
                <a:solidFill>
                  <a:srgbClr val="C00000"/>
                </a:solidFill>
                <a:latin typeface="Book Antiqua" panose="02040602050305030304" pitchFamily="18" charset="0"/>
                <a:ea typeface="Calibri"/>
              </a:rPr>
              <a:t>14:30-15:30</a:t>
            </a:r>
            <a:endParaRPr lang="it-IT" sz="1400" b="0" strike="noStrike" spc="-1" dirty="0">
              <a:latin typeface="Book Antiqua" panose="02040602050305030304" pitchFamily="18" charset="0"/>
            </a:endParaRPr>
          </a:p>
          <a:p>
            <a:pPr algn="ctr"/>
            <a:r>
              <a:rPr lang="it-IT" sz="1400" b="1" u="sng" spc="-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Daniele D’Arrigo</a:t>
            </a:r>
            <a:endParaRPr lang="it-IT" sz="1400" spc="-1" dirty="0" smtClean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400" spc="-1" dirty="0" smtClean="0">
                <a:latin typeface="Book Antiqua" panose="02040602050305030304" pitchFamily="18" charset="0"/>
                <a:ea typeface="Calibri"/>
              </a:rPr>
              <a:t>Osteoarthritis </a:t>
            </a:r>
            <a:r>
              <a:rPr lang="en-US" sz="1400" spc="-1" dirty="0" err="1">
                <a:latin typeface="Book Antiqua" panose="02040602050305030304" pitchFamily="18" charset="0"/>
                <a:ea typeface="Calibri"/>
              </a:rPr>
              <a:t>theranostics</a:t>
            </a:r>
            <a:r>
              <a:rPr lang="en-US" sz="1400" spc="-1" dirty="0">
                <a:latin typeface="Book Antiqua" panose="02040602050305030304" pitchFamily="18" charset="0"/>
                <a:ea typeface="Calibri"/>
              </a:rPr>
              <a:t>: extracellular vesicles and microfluidic drug screening platforms as innovative </a:t>
            </a:r>
            <a:r>
              <a:rPr lang="en-US" sz="1400" spc="-1" dirty="0" smtClean="0">
                <a:latin typeface="Book Antiqua" panose="02040602050305030304" pitchFamily="18" charset="0"/>
                <a:ea typeface="Calibri"/>
              </a:rPr>
              <a:t>tools</a:t>
            </a:r>
            <a:endParaRPr lang="en-US" sz="1400" spc="-1" dirty="0">
              <a:latin typeface="Book Antiqua" panose="02040602050305030304" pitchFamily="18" charset="0"/>
              <a:ea typeface="Calibri"/>
            </a:endParaRPr>
          </a:p>
          <a:p>
            <a:pPr algn="ctr">
              <a:lnSpc>
                <a:spcPct val="100000"/>
              </a:lnSpc>
            </a:pPr>
            <a:endParaRPr lang="en-US" sz="600" spc="-1" dirty="0" smtClean="0">
              <a:latin typeface="Book Antiqua" panose="02040602050305030304" pitchFamily="18" charset="0"/>
              <a:ea typeface="Calibri"/>
            </a:endParaRPr>
          </a:p>
          <a:p>
            <a:pPr algn="ctr"/>
            <a:r>
              <a:rPr lang="it-IT" sz="1400" b="1" spc="-1" dirty="0" smtClean="0">
                <a:solidFill>
                  <a:srgbClr val="C00000"/>
                </a:solidFill>
                <a:latin typeface="Book Antiqua" panose="02040602050305030304" pitchFamily="18" charset="0"/>
                <a:ea typeface="Calibri"/>
              </a:rPr>
              <a:t>15:30-16:30</a:t>
            </a:r>
            <a:endParaRPr lang="it-IT" sz="1400" spc="-1" dirty="0">
              <a:latin typeface="Book Antiqua" panose="02040602050305030304" pitchFamily="18" charset="0"/>
            </a:endParaRPr>
          </a:p>
          <a:p>
            <a:pPr algn="ctr"/>
            <a:r>
              <a:rPr lang="it-IT" sz="1400" b="1" u="sng" spc="-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Gloria Campioni</a:t>
            </a:r>
            <a:endParaRPr lang="it-IT" sz="1400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400" spc="-1" dirty="0">
                <a:latin typeface="Book Antiqua" panose="02040602050305030304" pitchFamily="18" charset="0"/>
                <a:ea typeface="Calibri"/>
              </a:rPr>
              <a:t>Monolayers and three-dimensional cultures to investigate metabolic reprogramming in breast and bladder </a:t>
            </a:r>
            <a:r>
              <a:rPr lang="en-US" sz="1400" spc="-1" dirty="0" smtClean="0">
                <a:latin typeface="Book Antiqua" panose="02040602050305030304" pitchFamily="18" charset="0"/>
                <a:ea typeface="Calibri"/>
              </a:rPr>
              <a:t>cancer.</a:t>
            </a:r>
          </a:p>
          <a:p>
            <a:pPr algn="ctr">
              <a:lnSpc>
                <a:spcPct val="100000"/>
              </a:lnSpc>
            </a:pPr>
            <a:endParaRPr lang="it-IT" sz="600" b="1" spc="-1" dirty="0">
              <a:solidFill>
                <a:srgbClr val="C00000"/>
              </a:solidFill>
              <a:latin typeface="Book Antiqua" panose="02040602050305030304" pitchFamily="18" charset="0"/>
              <a:ea typeface="Calibri"/>
            </a:endParaRPr>
          </a:p>
          <a:p>
            <a:pPr algn="ctr">
              <a:lnSpc>
                <a:spcPct val="100000"/>
              </a:lnSpc>
            </a:pPr>
            <a:r>
              <a:rPr lang="it-IT" sz="1400" b="1" spc="-1" smtClean="0">
                <a:solidFill>
                  <a:srgbClr val="C00000"/>
                </a:solidFill>
                <a:latin typeface="Book Antiqua" panose="02040602050305030304" pitchFamily="18" charset="0"/>
                <a:ea typeface="Calibri"/>
              </a:rPr>
              <a:t>17:00</a:t>
            </a:r>
            <a:endParaRPr lang="it-IT" sz="1400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it-IT" sz="1200" b="1" u="sng" spc="-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</a:rPr>
              <a:t>PROCLAMATION</a:t>
            </a:r>
          </a:p>
          <a:p>
            <a:pPr algn="ctr">
              <a:lnSpc>
                <a:spcPct val="100000"/>
              </a:lnSpc>
            </a:pPr>
            <a:endParaRPr lang="it-IT" sz="600" b="1" u="sng" spc="-1" dirty="0" smtClean="0">
              <a:solidFill>
                <a:srgbClr val="000000"/>
              </a:solidFill>
              <a:latin typeface="Book Antiqua" panose="02040602050305030304" pitchFamily="18" charset="0"/>
              <a:ea typeface="Calibri"/>
            </a:endParaRPr>
          </a:p>
          <a:p>
            <a:pPr algn="ctr">
              <a:lnSpc>
                <a:spcPct val="100000"/>
              </a:lnSpc>
            </a:pPr>
            <a:endParaRPr lang="it-IT" sz="1200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400" b="1" strike="noStrike" spc="-1" dirty="0" smtClean="0">
                <a:solidFill>
                  <a:srgbClr val="C00000"/>
                </a:solidFill>
                <a:latin typeface="Book Antiqua" panose="02040602050305030304" pitchFamily="18" charset="0"/>
                <a:ea typeface="Calibri"/>
              </a:rPr>
              <a:t>Defense Committee</a:t>
            </a:r>
            <a:endParaRPr lang="it-IT" sz="1400" b="0" strike="noStrike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it-IT" sz="1400" b="1" strike="noStrike" spc="-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</a:rPr>
              <a:t> </a:t>
            </a:r>
            <a:r>
              <a:rPr lang="it-IT" sz="1300" b="1" spc="-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</a:rPr>
              <a:t>Matteo </a:t>
            </a:r>
            <a:r>
              <a:rPr lang="it-IT" sz="1300" b="1" spc="-1" dirty="0" err="1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</a:rPr>
              <a:t>Barberis</a:t>
            </a:r>
            <a:r>
              <a:rPr lang="it-IT" sz="1300" b="1" spc="-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</a:rPr>
              <a:t>, </a:t>
            </a:r>
            <a:r>
              <a:rPr lang="en-US" sz="1300" dirty="0" smtClean="0">
                <a:latin typeface="Book Antiqua" panose="02040602050305030304" pitchFamily="18" charset="0"/>
              </a:rPr>
              <a:t>Associate Professor at </a:t>
            </a:r>
            <a:r>
              <a:rPr lang="en-US" sz="1300" dirty="0">
                <a:latin typeface="Book Antiqua" panose="02040602050305030304" pitchFamily="18" charset="0"/>
              </a:rPr>
              <a:t>University of Surrey </a:t>
            </a:r>
            <a:endParaRPr lang="en-US" sz="1300" dirty="0" smtClean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it-IT" sz="1300" b="1" spc="-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/>
              </a:rPr>
              <a:t>Paola Coccetti, </a:t>
            </a:r>
            <a:r>
              <a:rPr lang="en-US" sz="1300" spc="-1" dirty="0" smtClean="0">
                <a:latin typeface="Book Antiqua" panose="02040602050305030304" pitchFamily="18" charset="0"/>
              </a:rPr>
              <a:t>Associate </a:t>
            </a:r>
            <a:r>
              <a:rPr lang="en-US" sz="1300" spc="-1" dirty="0">
                <a:latin typeface="Book Antiqua" panose="02040602050305030304" pitchFamily="18" charset="0"/>
              </a:rPr>
              <a:t>Professor </a:t>
            </a:r>
            <a:r>
              <a:rPr lang="en-US" sz="1300" spc="-1" dirty="0" smtClean="0">
                <a:latin typeface="Book Antiqua" panose="02040602050305030304" pitchFamily="18" charset="0"/>
              </a:rPr>
              <a:t>at </a:t>
            </a:r>
            <a:r>
              <a:rPr lang="en-US" sz="1300" spc="-1" dirty="0">
                <a:latin typeface="Book Antiqua" panose="02040602050305030304" pitchFamily="18" charset="0"/>
              </a:rPr>
              <a:t>the University of Milano </a:t>
            </a:r>
            <a:r>
              <a:rPr lang="it-IT" sz="1300" dirty="0" smtClean="0">
                <a:latin typeface="Book Antiqua" panose="02040602050305030304" pitchFamily="18" charset="0"/>
              </a:rPr>
              <a:t> Bicocca </a:t>
            </a:r>
          </a:p>
          <a:p>
            <a:pPr algn="ctr">
              <a:lnSpc>
                <a:spcPct val="100000"/>
              </a:lnSpc>
            </a:pPr>
            <a:r>
              <a:rPr lang="it-IT" sz="1300" b="1" dirty="0" smtClean="0">
                <a:latin typeface="Book Antiqua" panose="02040602050305030304" pitchFamily="18" charset="0"/>
              </a:rPr>
              <a:t>Daniele De Rio, </a:t>
            </a:r>
            <a:r>
              <a:rPr lang="en-US" sz="1300" spc="-1" dirty="0" smtClean="0">
                <a:latin typeface="Book Antiqua" panose="02040602050305030304" pitchFamily="18" charset="0"/>
              </a:rPr>
              <a:t>Full </a:t>
            </a:r>
            <a:r>
              <a:rPr lang="en-US" sz="1300" spc="-1" dirty="0">
                <a:latin typeface="Book Antiqua" panose="02040602050305030304" pitchFamily="18" charset="0"/>
              </a:rPr>
              <a:t>Professor </a:t>
            </a:r>
            <a:r>
              <a:rPr lang="en-US" sz="1300" spc="-1" dirty="0" smtClean="0">
                <a:latin typeface="Book Antiqua" panose="02040602050305030304" pitchFamily="18" charset="0"/>
              </a:rPr>
              <a:t>at the </a:t>
            </a:r>
            <a:r>
              <a:rPr lang="it-IT" sz="1300" dirty="0" err="1" smtClean="0">
                <a:latin typeface="Book Antiqua" panose="02040602050305030304" pitchFamily="18" charset="0"/>
              </a:rPr>
              <a:t>University</a:t>
            </a:r>
            <a:r>
              <a:rPr lang="it-IT" sz="1300" dirty="0" smtClean="0">
                <a:latin typeface="Book Antiqua" panose="02040602050305030304" pitchFamily="18" charset="0"/>
              </a:rPr>
              <a:t> </a:t>
            </a:r>
            <a:r>
              <a:rPr lang="it-IT" sz="1300" dirty="0">
                <a:latin typeface="Book Antiqua" panose="02040602050305030304" pitchFamily="18" charset="0"/>
              </a:rPr>
              <a:t>of Parma</a:t>
            </a:r>
            <a:endParaRPr lang="en-US" sz="1300" spc="-1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it-IT" sz="1300" b="1" dirty="0" smtClean="0">
                <a:latin typeface="Book Antiqua" panose="02040602050305030304" pitchFamily="18" charset="0"/>
              </a:rPr>
              <a:t>Andrea </a:t>
            </a:r>
            <a:r>
              <a:rPr lang="it-IT" sz="1300" b="1" dirty="0" err="1" smtClean="0">
                <a:latin typeface="Book Antiqua" panose="02040602050305030304" pitchFamily="18" charset="0"/>
              </a:rPr>
              <a:t>Morrione</a:t>
            </a:r>
            <a:r>
              <a:rPr lang="it-IT" sz="1300" b="1" dirty="0" smtClean="0">
                <a:latin typeface="Book Antiqua" panose="02040602050305030304" pitchFamily="18" charset="0"/>
              </a:rPr>
              <a:t>, </a:t>
            </a:r>
            <a:r>
              <a:rPr lang="en-US" sz="1300" spc="-1" dirty="0" smtClean="0">
                <a:latin typeface="Book Antiqua" panose="02040602050305030304" pitchFamily="18" charset="0"/>
              </a:rPr>
              <a:t>Associate </a:t>
            </a:r>
            <a:r>
              <a:rPr lang="en-US" sz="1300" spc="-1" dirty="0">
                <a:latin typeface="Book Antiqua" panose="02040602050305030304" pitchFamily="18" charset="0"/>
              </a:rPr>
              <a:t>Professor </a:t>
            </a:r>
            <a:r>
              <a:rPr lang="en-US" sz="1300" spc="-1" dirty="0" smtClean="0">
                <a:latin typeface="Book Antiqua" panose="02040602050305030304" pitchFamily="18" charset="0"/>
              </a:rPr>
              <a:t>at </a:t>
            </a:r>
            <a:r>
              <a:rPr lang="en-US" sz="1300" dirty="0" smtClean="0">
                <a:latin typeface="Book Antiqua" panose="02040602050305030304" pitchFamily="18" charset="0"/>
              </a:rPr>
              <a:t>Temple University USA</a:t>
            </a:r>
            <a:endParaRPr lang="en-US" sz="1300" dirty="0">
              <a:latin typeface="Book Antiqua" panose="02040602050305030304" pitchFamily="18" charset="0"/>
            </a:endParaRPr>
          </a:p>
          <a:p>
            <a:pPr algn="ctr"/>
            <a:r>
              <a:rPr lang="it-IT" sz="1300" b="1" dirty="0" smtClean="0">
                <a:latin typeface="Book Antiqua" panose="02040602050305030304" pitchFamily="18" charset="0"/>
              </a:rPr>
              <a:t>Raffaele Nicastro, </a:t>
            </a:r>
            <a:r>
              <a:rPr lang="en-US" sz="1300" dirty="0" smtClean="0">
                <a:latin typeface="Book Antiqua" panose="02040602050305030304" pitchFamily="18" charset="0"/>
              </a:rPr>
              <a:t>Senior Researcher at University </a:t>
            </a:r>
            <a:r>
              <a:rPr lang="en-US" sz="1300" dirty="0">
                <a:latin typeface="Book Antiqua" panose="02040602050305030304" pitchFamily="18" charset="0"/>
              </a:rPr>
              <a:t>of </a:t>
            </a:r>
            <a:r>
              <a:rPr lang="en-US" sz="1300" dirty="0" smtClean="0">
                <a:latin typeface="Book Antiqua" panose="02040602050305030304" pitchFamily="18" charset="0"/>
              </a:rPr>
              <a:t>Fribourg</a:t>
            </a:r>
            <a:endParaRPr lang="it-IT" sz="1300" dirty="0" smtClean="0">
              <a:latin typeface="Book Antiqua" panose="02040602050305030304" pitchFamily="18" charset="0"/>
            </a:endParaRPr>
          </a:p>
        </p:txBody>
      </p:sp>
      <p:pic>
        <p:nvPicPr>
          <p:cNvPr id="48" name="Immagine 9"/>
          <p:cNvPicPr/>
          <p:nvPr/>
        </p:nvPicPr>
        <p:blipFill>
          <a:blip r:embed="rId3"/>
          <a:stretch/>
        </p:blipFill>
        <p:spPr>
          <a:xfrm>
            <a:off x="0" y="31533"/>
            <a:ext cx="1308960" cy="1229040"/>
          </a:xfrm>
          <a:prstGeom prst="rect">
            <a:avLst/>
          </a:prstGeom>
          <a:ln w="9360">
            <a:noFill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47" y="2126315"/>
            <a:ext cx="6775979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Book Antiqua" panose="02040602050305030304" pitchFamily="18" charset="0"/>
              </a:rPr>
              <a:t>Link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Book Antiqua" panose="02040602050305030304" pitchFamily="18" charset="0"/>
              </a:rPr>
              <a:t>webex</a:t>
            </a:r>
            <a:endParaRPr lang="it-IT" altLang="it-IT" sz="1400" dirty="0">
              <a:solidFill>
                <a:srgbClr val="222222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it-IT" sz="1200" dirty="0">
                <a:latin typeface="Book Antiqua" panose="02040602050305030304" pitchFamily="18" charset="0"/>
              </a:rPr>
              <a:t>https://</a:t>
            </a:r>
            <a:r>
              <a:rPr lang="it-IT" sz="1200" dirty="0" smtClean="0">
                <a:latin typeface="Book Antiqua" panose="02040602050305030304" pitchFamily="18" charset="0"/>
              </a:rPr>
              <a:t>unimib.webex.com/unimib/j.php?MTID=m437a2cee1909727c325b2563e180f254</a:t>
            </a:r>
          </a:p>
          <a:p>
            <a:pPr lvl="0" algn="ctr"/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Book Antiqua" panose="02040602050305030304" pitchFamily="18" charset="0"/>
              </a:rPr>
              <a:t>Password: </a:t>
            </a:r>
            <a:r>
              <a:rPr lang="it-IT" sz="1400" dirty="0">
                <a:latin typeface="Book Antiqua" panose="02040602050305030304" pitchFamily="18" charset="0"/>
              </a:rPr>
              <a:t>dottorato</a:t>
            </a:r>
            <a:endParaRPr kumimoji="0" lang="it-IT" alt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</TotalTime>
  <Words>183</Words>
  <Application>Microsoft Office PowerPoint</Application>
  <PresentationFormat>A4 (21x29,7 cm)</PresentationFormat>
  <Paragraphs>37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DejaVu Sans</vt:lpstr>
      <vt:lpstr>Times New Roman</vt:lpstr>
      <vt:lpstr>Office Theme</vt:lpstr>
      <vt:lpstr>Presentazione standard di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.</dc:creator>
  <dc:description/>
  <cp:lastModifiedBy>paola.branduardi@unimib.it</cp:lastModifiedBy>
  <cp:revision>154</cp:revision>
  <cp:lastPrinted>2020-01-20T10:32:53Z</cp:lastPrinted>
  <dcterms:created xsi:type="dcterms:W3CDTF">2018-01-21T12:36:51Z</dcterms:created>
  <dcterms:modified xsi:type="dcterms:W3CDTF">2022-05-06T07:27:27Z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.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A4 (21x29,7 cm)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</vt:i4>
  </property>
</Properties>
</file>